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nva Sans" panose="020B0604020202020204" charset="0"/>
      <p:regular r:id="rId17"/>
    </p:embeddedFont>
    <p:embeddedFont>
      <p:font typeface="Canva Sans Bold" panose="020B0604020202020204" charset="0"/>
      <p:regular r:id="rId18"/>
    </p:embeddedFont>
    <p:embeddedFont>
      <p:font typeface="Canva Sans Bold Italics" panose="020B0604020202020204" charset="0"/>
      <p:regular r:id="rId19"/>
    </p:embeddedFont>
    <p:embeddedFont>
      <p:font typeface="Lumios Brush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366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1162876" y="857014"/>
            <a:ext cx="15962248" cy="11033904"/>
          </a:xfrm>
          <a:custGeom>
            <a:avLst/>
            <a:gdLst/>
            <a:ahLst/>
            <a:cxnLst/>
            <a:rect l="l" t="t" r="r" b="b"/>
            <a:pathLst>
              <a:path w="15962248" h="11033904">
                <a:moveTo>
                  <a:pt x="0" y="0"/>
                </a:moveTo>
                <a:lnTo>
                  <a:pt x="15962247" y="0"/>
                </a:lnTo>
                <a:lnTo>
                  <a:pt x="15962247" y="11033903"/>
                </a:lnTo>
                <a:lnTo>
                  <a:pt x="0" y="110339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487606" y="1155214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3"/>
                </a:lnTo>
                <a:lnTo>
                  <a:pt x="0" y="1043750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5004818" y="5601593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997765" y="4959463"/>
            <a:ext cx="10986641" cy="2070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473"/>
              </a:lnSpc>
            </a:pPr>
            <a:r>
              <a:rPr lang="en-US" sz="8800" dirty="0">
                <a:solidFill>
                  <a:srgbClr val="000000"/>
                </a:solidFill>
                <a:latin typeface="Canva Sans"/>
              </a:rPr>
              <a:t>KEYLOGGER</a:t>
            </a:r>
            <a:endParaRPr lang="en-US" sz="13195" dirty="0">
              <a:solidFill>
                <a:srgbClr val="000000"/>
              </a:solidFill>
              <a:latin typeface="Canva Sans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1008790" y="8511430"/>
            <a:ext cx="3829916" cy="1623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Canva Sans"/>
              </a:rPr>
              <a:t>Presented by</a:t>
            </a:r>
          </a:p>
          <a:p>
            <a:pPr algn="ctr">
              <a:lnSpc>
                <a:spcPts val="6580"/>
              </a:lnSpc>
            </a:pPr>
            <a:r>
              <a:rPr lang="en-US" sz="4700">
                <a:solidFill>
                  <a:srgbClr val="000000"/>
                </a:solidFill>
                <a:latin typeface="Canva Sans"/>
              </a:rPr>
              <a:t>P. NANDHINI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499554" y="8753620"/>
            <a:ext cx="5644446" cy="1533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97"/>
              </a:lnSpc>
            </a:pPr>
            <a:r>
              <a:rPr lang="en-US" sz="2926">
                <a:solidFill>
                  <a:srgbClr val="000000"/>
                </a:solidFill>
                <a:latin typeface="Canva Sans"/>
              </a:rPr>
              <a:t>III BE CSE</a:t>
            </a:r>
          </a:p>
          <a:p>
            <a:pPr algn="ctr">
              <a:lnSpc>
                <a:spcPts val="4097"/>
              </a:lnSpc>
            </a:pPr>
            <a:r>
              <a:rPr lang="en-US" sz="2926">
                <a:solidFill>
                  <a:srgbClr val="000000"/>
                </a:solidFill>
                <a:latin typeface="Canva Sans"/>
              </a:rPr>
              <a:t>SURYA ENGINEERING COLLEGE</a:t>
            </a:r>
          </a:p>
          <a:p>
            <a:pPr algn="ctr">
              <a:lnSpc>
                <a:spcPts val="4097"/>
              </a:lnSpc>
              <a:spcBef>
                <a:spcPct val="0"/>
              </a:spcBef>
            </a:pPr>
            <a:r>
              <a:rPr lang="en-US" sz="2926">
                <a:solidFill>
                  <a:srgbClr val="000000"/>
                </a:solidFill>
                <a:latin typeface="Canva Sans"/>
              </a:rPr>
              <a:t>ERODE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648200" y="3035935"/>
            <a:ext cx="9982199" cy="9361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6600" b="1" dirty="0">
                <a:solidFill>
                  <a:srgbClr val="000000"/>
                </a:solidFill>
                <a:latin typeface="Canva Sans"/>
              </a:rPr>
              <a:t>NAAN MUDHALVAN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014205" y="4256405"/>
            <a:ext cx="2994584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  <a:spcBef>
                <a:spcPct val="0"/>
              </a:spcBef>
            </a:pPr>
            <a:r>
              <a:rPr lang="en-US" sz="5199" dirty="0">
                <a:solidFill>
                  <a:srgbClr val="000000"/>
                </a:solidFill>
                <a:latin typeface="Canva Sans"/>
              </a:rPr>
              <a:t>PROJECT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495735"/>
            <a:ext cx="16230600" cy="8008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Sure, here are some key points regarding cybersecurity: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1. **Awareness and Education**: Regular training and awareness programs for employees to understand the importance of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cybersecurity and how to identify potential threats like phishing emails or suspicious links.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2. **Strong Passwords and Multi-factor Authentication (MFA)**: Encouraging the use of complex passwords and implementing MFA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wherever possible to add an extra layer of security.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3. **Regular Software Updates and Patch Management**: Ensuring all software, including operating systems and applications, are up to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date with the latest security patches to fix vulnerabilities.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4. **Firewalls and Antivirus Software**: Installing and regularly updating firewalls and antivirus software to protect against malware,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viruses, and other malicious software.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5. **Data Encryption**: Implementing encryption protocols to protect sensitive data both in transit and at rest, such as using HTTPS for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web traffic and encrypting stored data.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6. **Access Control and Privilege Management**: Limiting access to sensitive information only to authorized individuals and regularly</a:t>
            </a:r>
          </a:p>
          <a:p>
            <a:pPr algn="ctr">
              <a:lnSpc>
                <a:spcPts val="3354"/>
              </a:lnSpc>
            </a:pPr>
            <a:r>
              <a:rPr lang="en-US" sz="2396">
                <a:solidFill>
                  <a:srgbClr val="FFFFFF"/>
                </a:solidFill>
                <a:latin typeface="Canva Sans"/>
              </a:rPr>
              <a:t>reviewing and updating access privileges based on job roles and responsibilities.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6430286" y="-142875"/>
            <a:ext cx="4323430" cy="1170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>
                <a:solidFill>
                  <a:srgbClr val="FFFFFF"/>
                </a:solidFill>
                <a:latin typeface="Canva Sans Bold"/>
              </a:rPr>
              <a:t>Reference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264924" y="231248"/>
            <a:ext cx="13758151" cy="9510322"/>
          </a:xfrm>
          <a:custGeom>
            <a:avLst/>
            <a:gdLst/>
            <a:ahLst/>
            <a:cxnLst/>
            <a:rect l="l" t="t" r="r" b="b"/>
            <a:pathLst>
              <a:path w="13758151" h="9510322">
                <a:moveTo>
                  <a:pt x="0" y="0"/>
                </a:moveTo>
                <a:lnTo>
                  <a:pt x="13758152" y="0"/>
                </a:lnTo>
                <a:lnTo>
                  <a:pt x="13758152" y="9510322"/>
                </a:lnTo>
                <a:lnTo>
                  <a:pt x="0" y="95103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963786" y="501513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2" y="0"/>
                </a:lnTo>
                <a:lnTo>
                  <a:pt x="5505782" y="10437502"/>
                </a:lnTo>
                <a:lnTo>
                  <a:pt x="0" y="1043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60702" flipH="1">
            <a:off x="14877547" y="5487365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4018177" y="3189574"/>
            <a:ext cx="10251646" cy="3076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50"/>
              </a:lnSpc>
            </a:pPr>
            <a:r>
              <a:rPr lang="en-US" sz="15000">
                <a:solidFill>
                  <a:srgbClr val="2D1F13"/>
                </a:solidFill>
                <a:latin typeface="Lumios Brush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210393" y="-104732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297246" y="5600700"/>
            <a:ext cx="5505783" cy="10437502"/>
          </a:xfrm>
          <a:custGeom>
            <a:avLst/>
            <a:gdLst/>
            <a:ahLst/>
            <a:cxnLst/>
            <a:rect l="l" t="t" r="r" b="b"/>
            <a:pathLst>
              <a:path w="5505783" h="10437502">
                <a:moveTo>
                  <a:pt x="0" y="0"/>
                </a:moveTo>
                <a:lnTo>
                  <a:pt x="5505783" y="0"/>
                </a:lnTo>
                <a:lnTo>
                  <a:pt x="5505783" y="10437502"/>
                </a:lnTo>
                <a:lnTo>
                  <a:pt x="0" y="104375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>
            <a:off x="15045304" y="6975132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3"/>
                </a:lnTo>
                <a:lnTo>
                  <a:pt x="3242696" y="5991123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3283182" y="205184"/>
            <a:ext cx="10102183" cy="458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OUTLINE</a:t>
            </a: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Problem statement</a:t>
            </a: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Proposed system</a:t>
            </a: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System development approach</a:t>
            </a:r>
          </a:p>
          <a:p>
            <a:pPr algn="ctr">
              <a:lnSpc>
                <a:spcPts val="7279"/>
              </a:lnSpc>
            </a:pPr>
            <a:endParaRPr lang="en-US" sz="5199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415364" y="3917788"/>
            <a:ext cx="7832797" cy="4582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Algorithm &amp;Deployment</a:t>
            </a: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Result</a:t>
            </a: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Conclusion</a:t>
            </a:r>
          </a:p>
          <a:p>
            <a:pPr>
              <a:lnSpc>
                <a:spcPts val="7279"/>
              </a:lnSpc>
            </a:pPr>
            <a:r>
              <a:rPr lang="en-US" sz="5199" dirty="0">
                <a:solidFill>
                  <a:srgbClr val="000000"/>
                </a:solidFill>
                <a:latin typeface="Canva Sans Bold"/>
              </a:rPr>
              <a:t>Future Scope</a:t>
            </a:r>
          </a:p>
          <a:p>
            <a:pPr algn="ctr">
              <a:lnSpc>
                <a:spcPts val="7279"/>
              </a:lnSpc>
            </a:pPr>
            <a:endParaRPr lang="en-US" sz="5199" dirty="0">
              <a:solidFill>
                <a:srgbClr val="000000"/>
              </a:solidFill>
              <a:latin typeface="Canva Sans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3528733" y="7626369"/>
            <a:ext cx="3306041" cy="8742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79"/>
              </a:lnSpc>
            </a:pPr>
            <a:r>
              <a:rPr lang="en-US" sz="5199" dirty="0" err="1">
                <a:solidFill>
                  <a:srgbClr val="000000"/>
                </a:solidFill>
                <a:latin typeface="Canva Sans Bold"/>
              </a:rPr>
              <a:t>Referene</a:t>
            </a:r>
            <a:endParaRPr lang="en-US" sz="5199" dirty="0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89806" flipH="1">
            <a:off x="15871593" y="6262738"/>
            <a:ext cx="3242696" cy="5991124"/>
          </a:xfrm>
          <a:custGeom>
            <a:avLst/>
            <a:gdLst/>
            <a:ahLst/>
            <a:cxnLst/>
            <a:rect l="l" t="t" r="r" b="b"/>
            <a:pathLst>
              <a:path w="3242696" h="5991124">
                <a:moveTo>
                  <a:pt x="3242696" y="0"/>
                </a:moveTo>
                <a:lnTo>
                  <a:pt x="0" y="0"/>
                </a:lnTo>
                <a:lnTo>
                  <a:pt x="0" y="5991124"/>
                </a:lnTo>
                <a:lnTo>
                  <a:pt x="3242696" y="5991124"/>
                </a:lnTo>
                <a:lnTo>
                  <a:pt x="3242696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1443520"/>
            <a:ext cx="15112043" cy="66317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82"/>
              </a:lnSpc>
            </a:pPr>
            <a:r>
              <a:rPr lang="en-US" sz="2702">
                <a:solidFill>
                  <a:srgbClr val="000000"/>
                </a:solidFill>
                <a:latin typeface="Canva Sans Bold"/>
              </a:rPr>
              <a:t>Sure, here's a general problem statement for cybersecurity:</a:t>
            </a:r>
          </a:p>
          <a:p>
            <a:pPr algn="ctr">
              <a:lnSpc>
                <a:spcPts val="3782"/>
              </a:lnSpc>
            </a:pPr>
            <a:r>
              <a:rPr lang="en-US" sz="2702">
                <a:solidFill>
                  <a:srgbClr val="000000"/>
                </a:solidFill>
                <a:latin typeface="Canva Sans Bold"/>
              </a:rPr>
              <a:t>"Ensuring the integrity, confidentiality, and availability of digital information and systems is</a:t>
            </a:r>
          </a:p>
          <a:p>
            <a:pPr algn="ctr">
              <a:lnSpc>
                <a:spcPts val="3782"/>
              </a:lnSpc>
            </a:pPr>
            <a:r>
              <a:rPr lang="en-US" sz="2702">
                <a:solidFill>
                  <a:srgbClr val="000000"/>
                </a:solidFill>
                <a:latin typeface="Canva Sans Bold"/>
              </a:rPr>
              <a:t>increasingly challenging in today's interconnected world. Cyber threats, ranging from malware and</a:t>
            </a:r>
          </a:p>
          <a:p>
            <a:pPr algn="ctr">
              <a:lnSpc>
                <a:spcPts val="3782"/>
              </a:lnSpc>
            </a:pPr>
            <a:r>
              <a:rPr lang="en-US" sz="2702">
                <a:solidFill>
                  <a:srgbClr val="000000"/>
                </a:solidFill>
                <a:latin typeface="Canva Sans Bold"/>
              </a:rPr>
              <a:t>phishing attacks to sophisticated hacking attempts, pose significant risks to individuals,</a:t>
            </a:r>
          </a:p>
          <a:p>
            <a:pPr algn="ctr">
              <a:lnSpc>
                <a:spcPts val="3782"/>
              </a:lnSpc>
            </a:pPr>
            <a:r>
              <a:rPr lang="en-US" sz="2702">
                <a:solidFill>
                  <a:srgbClr val="000000"/>
                </a:solidFill>
                <a:latin typeface="Canva Sans Bold"/>
              </a:rPr>
              <a:t>organizations, and nations. Developing effective cybersecurity measures that can adapt to</a:t>
            </a:r>
          </a:p>
          <a:p>
            <a:pPr algn="ctr">
              <a:lnSpc>
                <a:spcPts val="3782"/>
              </a:lnSpc>
            </a:pPr>
            <a:r>
              <a:rPr lang="en-US" sz="2702">
                <a:solidFill>
                  <a:srgbClr val="000000"/>
                </a:solidFill>
                <a:latin typeface="Canva Sans Bold"/>
              </a:rPr>
              <a:t>evolving threats while minimizing the impact on usability and privacy is paramount to</a:t>
            </a:r>
          </a:p>
          <a:p>
            <a:pPr algn="ctr">
              <a:lnSpc>
                <a:spcPts val="3782"/>
              </a:lnSpc>
            </a:pPr>
            <a:r>
              <a:rPr lang="en-US" sz="2702">
                <a:solidFill>
                  <a:srgbClr val="000000"/>
                </a:solidFill>
                <a:latin typeface="Canva Sans Bold"/>
              </a:rPr>
              <a:t>safeguarding digital assets and maintaining trust in the digital ecosystem."</a:t>
            </a:r>
          </a:p>
          <a:p>
            <a:pPr algn="ctr">
              <a:lnSpc>
                <a:spcPts val="3782"/>
              </a:lnSpc>
            </a:pPr>
            <a:r>
              <a:rPr lang="en-US" sz="2702">
                <a:solidFill>
                  <a:srgbClr val="000000"/>
                </a:solidFill>
                <a:latin typeface="Canva Sans Bold"/>
              </a:rPr>
              <a:t>This problem statement captures the complexity and urgency of cybersecurity challenges and</a:t>
            </a:r>
          </a:p>
          <a:p>
            <a:pPr algn="ctr">
              <a:lnSpc>
                <a:spcPts val="3782"/>
              </a:lnSpc>
            </a:pPr>
            <a:r>
              <a:rPr lang="en-US" sz="2702">
                <a:solidFill>
                  <a:srgbClr val="000000"/>
                </a:solidFill>
                <a:latin typeface="Canva Sans Bold"/>
              </a:rPr>
              <a:t>highlights the need for continuous innovation and collaboration to address them effectivel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215336" y="141605"/>
            <a:ext cx="6248022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Problem statement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68478" y="922258"/>
            <a:ext cx="15747824" cy="8404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66"/>
              </a:lnSpc>
            </a:pPr>
            <a:endParaRPr/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1. **Risk Assessment**: Conduct a comprehensive risk assessment to identify potential threats, vulnerabilities, and the potential impact on the system.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2. **Firewalls and Intrusion Detection/Prevention Systems (IDS/IPS)**: Implement robust firewalls and IDS/IPS to monitor and control incoming and outgoing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network traffic, detecting and preventing malicious activities.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3. **Endpoint Security**: Utilize endpoint protection platforms to secure individual devices such as computers, mobile devices, and servers from malware,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unauthorized access, and other threats.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4. **Data Encryption**: Implement encryption techniques to protect sensitive data both in transit and at rest, ensuring that even if intercepted, data remains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unreadable to unauthorized users.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5. **Access Control**: Enforce strict access control measures, including strong authentication methods such as multi-factor authentication (MFA), role-based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access control (RBAC), and least privilege principle to limit access to only authorized users.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6. **Security Awareness Training**: Educate employees and users about cybersecurity best practices, including how to recognize and respond to phishing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attacks, social engineering attempts, and other common threats.</a:t>
            </a:r>
          </a:p>
          <a:p>
            <a:pPr algn="ctr">
              <a:lnSpc>
                <a:spcPts val="3366"/>
              </a:lnSpc>
            </a:pPr>
            <a:r>
              <a:rPr lang="en-US" sz="2404">
                <a:solidFill>
                  <a:srgbClr val="000000"/>
                </a:solidFill>
                <a:latin typeface="Canva Sans Bold Italics"/>
              </a:rPr>
              <a:t>7. **Incident Response Plan**: Develop and regularly update an incident response plan outlining procedurescomprehensive cybersecurity strategy,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356638" y="-95250"/>
            <a:ext cx="5574723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Canva Sans Bold"/>
              </a:rPr>
              <a:t>Proposed system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31198" y="1628140"/>
            <a:ext cx="13918581" cy="81314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1. **Requirements Gathering**: Clearly define security requirements alongside functional requirements. Identify potential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security threats and vulnerabilities.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2. **Design Phase**: Integrate security principles into the system architecture and design. Employ secure coding practices and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use secure communication protocols.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3. **Implementation**: Follow secure coding standards and guidelines. Utilize security libraries and frameworks. Conduct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security code reviews and testing.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4. **Testing**: Perform thorough security testing, including penetration testing, vulnerability scanning, and code analysis.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Address any identified vulnerabilities promptly.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5. **Deployment**: Implement proper access controls and configurations. Ensure secure data storage and transmission. Employ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strong authentication and authorization mechanisms.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6. **Monitoring and Maintenance**: Continuously monitor the system for security threats and anomalies. Appdent Response</a:t>
            </a:r>
          </a:p>
          <a:p>
            <a:pPr algn="just">
              <a:lnSpc>
                <a:spcPts val="3417"/>
              </a:lnSpc>
            </a:pPr>
            <a:r>
              <a:rPr lang="en-US" sz="2440">
                <a:solidFill>
                  <a:srgbClr val="000000"/>
                </a:solidFill>
                <a:latin typeface="Canva Sans Bold"/>
              </a:rPr>
              <a:t>Develop and implement a robust incident response plan to handle security incidents effectively and minimize their impact.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332015" y="37465"/>
            <a:ext cx="13620750" cy="2396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Canva Sans Bold"/>
              </a:rPr>
              <a:t>System Development Approach</a:t>
            </a:r>
          </a:p>
          <a:p>
            <a:pPr algn="ctr">
              <a:lnSpc>
                <a:spcPts val="9660"/>
              </a:lnSpc>
            </a:pPr>
            <a:endParaRPr lang="en-US" sz="6900">
              <a:solidFill>
                <a:srgbClr val="000000"/>
              </a:solidFill>
              <a:latin typeface="Canva Sans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56730" y="1971311"/>
            <a:ext cx="16102570" cy="7636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1. **Algorithm Design**: Ensuring that cryptographic algorithms, encryption schemes, and other security protocols are robust</a:t>
            </a:r>
          </a:p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and resistant to attacks.</a:t>
            </a:r>
          </a:p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2. **Secure Development Practices**: Implementing secure coding practices to minimize vulnerabilities during software</a:t>
            </a:r>
          </a:p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development.</a:t>
            </a:r>
          </a:p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3. **Access Control**: Restricting access to algorithms and sensitive data to authorized personnel only.</a:t>
            </a:r>
          </a:p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4. **Secure Deployment**: Implementing secure deployment practices to prevent unauthorized access, tampering, or</a:t>
            </a:r>
          </a:p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exploitation of software and algorithms.</a:t>
            </a:r>
          </a:p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5. **Regular Updates and Patch Management**: Keeping algorithms and software up-to-date with the latest security patches to</a:t>
            </a:r>
          </a:p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address newly discovered vulnerabilities.</a:t>
            </a:r>
          </a:p>
          <a:p>
            <a:pPr algn="just">
              <a:lnSpc>
                <a:spcPts val="3809"/>
              </a:lnSpc>
            </a:pPr>
            <a:r>
              <a:rPr lang="en-US" sz="2720">
                <a:solidFill>
                  <a:srgbClr val="000000"/>
                </a:solidFill>
                <a:latin typeface="Canva Sans Bold"/>
              </a:rPr>
              <a:t>6. **Monitoring and Detection**: Implementing monitoring systems to detect suspicious activities or unauthorized access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827171" y="93980"/>
            <a:ext cx="10243272" cy="1170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>
                <a:solidFill>
                  <a:srgbClr val="000000"/>
                </a:solidFill>
                <a:latin typeface="Canva Sans Bold"/>
              </a:rPr>
              <a:t>Algorithm &amp;Deployment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880039" y="5143500"/>
            <a:ext cx="4527923" cy="4959153"/>
          </a:xfrm>
          <a:custGeom>
            <a:avLst/>
            <a:gdLst/>
            <a:ahLst/>
            <a:cxnLst/>
            <a:rect l="l" t="t" r="r" b="b"/>
            <a:pathLst>
              <a:path w="4527923" h="4959153">
                <a:moveTo>
                  <a:pt x="0" y="0"/>
                </a:moveTo>
                <a:lnTo>
                  <a:pt x="4527922" y="0"/>
                </a:lnTo>
                <a:lnTo>
                  <a:pt x="4527922" y="4959153"/>
                </a:lnTo>
                <a:lnTo>
                  <a:pt x="0" y="49591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2040694" y="2250534"/>
            <a:ext cx="13243296" cy="2537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35"/>
              </a:lnSpc>
            </a:pPr>
            <a:r>
              <a:rPr lang="en-US" sz="2882">
                <a:solidFill>
                  <a:srgbClr val="000000"/>
                </a:solidFill>
                <a:latin typeface="Canva Sans"/>
              </a:rPr>
              <a:t>"Result cyber security" seems like a partial phrase.</a:t>
            </a:r>
          </a:p>
          <a:p>
            <a:pPr algn="ctr">
              <a:lnSpc>
                <a:spcPts val="4035"/>
              </a:lnSpc>
            </a:pPr>
            <a:r>
              <a:rPr lang="en-US" sz="2882">
                <a:solidFill>
                  <a:srgbClr val="000000"/>
                </a:solidFill>
                <a:latin typeface="Canva Sans"/>
              </a:rPr>
              <a:t>Could you please provide more context or clarify what</a:t>
            </a:r>
          </a:p>
          <a:p>
            <a:pPr algn="ctr">
              <a:lnSpc>
                <a:spcPts val="4035"/>
              </a:lnSpc>
            </a:pPr>
            <a:r>
              <a:rPr lang="en-US" sz="2882">
                <a:solidFill>
                  <a:srgbClr val="000000"/>
                </a:solidFill>
                <a:latin typeface="Canva Sans"/>
              </a:rPr>
              <a:t>you're looking for regarding cyber security? Are you</a:t>
            </a:r>
          </a:p>
          <a:p>
            <a:pPr algn="ctr">
              <a:lnSpc>
                <a:spcPts val="4035"/>
              </a:lnSpc>
            </a:pPr>
            <a:r>
              <a:rPr lang="en-US" sz="2882">
                <a:solidFill>
                  <a:srgbClr val="000000"/>
                </a:solidFill>
                <a:latin typeface="Canva Sans"/>
              </a:rPr>
              <a:t>looking for information about the results of cyber</a:t>
            </a:r>
          </a:p>
          <a:p>
            <a:pPr algn="ctr">
              <a:lnSpc>
                <a:spcPts val="4035"/>
              </a:lnSpc>
            </a:pPr>
            <a:r>
              <a:rPr lang="en-US" sz="2882">
                <a:solidFill>
                  <a:srgbClr val="000000"/>
                </a:solidFill>
                <a:latin typeface="Canva Sans"/>
              </a:rPr>
              <a:t>security measures, or do you have a specific question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85470" y="373380"/>
            <a:ext cx="2717060" cy="11772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>
                <a:solidFill>
                  <a:srgbClr val="000000"/>
                </a:solidFill>
                <a:latin typeface="Canva Sans Bold"/>
              </a:rPr>
              <a:t>Result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16961">
            <a:off x="443570" y="-1225081"/>
            <a:ext cx="17397642" cy="12026120"/>
          </a:xfrm>
          <a:custGeom>
            <a:avLst/>
            <a:gdLst/>
            <a:ahLst/>
            <a:cxnLst/>
            <a:rect l="l" t="t" r="r" b="b"/>
            <a:pathLst>
              <a:path w="17397642" h="12026120">
                <a:moveTo>
                  <a:pt x="0" y="0"/>
                </a:moveTo>
                <a:lnTo>
                  <a:pt x="17397641" y="0"/>
                </a:lnTo>
                <a:lnTo>
                  <a:pt x="17397641" y="12026120"/>
                </a:lnTo>
                <a:lnTo>
                  <a:pt x="0" y="120261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131870" y="3504646"/>
            <a:ext cx="14410657" cy="43251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31"/>
              </a:lnSpc>
            </a:pPr>
            <a:r>
              <a:rPr lang="en-US" sz="4094">
                <a:solidFill>
                  <a:srgbClr val="000000"/>
                </a:solidFill>
                <a:latin typeface="Canva Sans"/>
              </a:rPr>
              <a:t>Cybersecurity is essential in today's digital age to protect</a:t>
            </a:r>
          </a:p>
          <a:p>
            <a:pPr algn="ctr">
              <a:lnSpc>
                <a:spcPts val="5731"/>
              </a:lnSpc>
            </a:pPr>
            <a:r>
              <a:rPr lang="en-US" sz="4094">
                <a:solidFill>
                  <a:srgbClr val="000000"/>
                </a:solidFill>
                <a:latin typeface="Canva Sans"/>
              </a:rPr>
              <a:t>systems, networks, and data from cyber threats.</a:t>
            </a:r>
          </a:p>
          <a:p>
            <a:pPr algn="ctr">
              <a:lnSpc>
                <a:spcPts val="5731"/>
              </a:lnSpc>
            </a:pPr>
            <a:r>
              <a:rPr lang="en-US" sz="4094">
                <a:solidFill>
                  <a:srgbClr val="000000"/>
                </a:solidFill>
                <a:latin typeface="Canva Sans"/>
              </a:rPr>
              <a:t>Implementing robust security measures, staying updated</a:t>
            </a:r>
          </a:p>
          <a:p>
            <a:pPr algn="ctr">
              <a:lnSpc>
                <a:spcPts val="5731"/>
              </a:lnSpc>
            </a:pPr>
            <a:r>
              <a:rPr lang="en-US" sz="4094">
                <a:solidFill>
                  <a:srgbClr val="000000"/>
                </a:solidFill>
                <a:latin typeface="Canva Sans"/>
              </a:rPr>
              <a:t>on emerging threats, and fostering a culture of</a:t>
            </a:r>
          </a:p>
          <a:p>
            <a:pPr algn="ctr">
              <a:lnSpc>
                <a:spcPts val="5731"/>
              </a:lnSpc>
            </a:pPr>
            <a:r>
              <a:rPr lang="en-US" sz="4094">
                <a:solidFill>
                  <a:srgbClr val="000000"/>
                </a:solidFill>
                <a:latin typeface="Canva Sans"/>
              </a:rPr>
              <a:t>cybersecurity awareness are crucial steps in safeguarding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753564" y="499427"/>
            <a:ext cx="5088082" cy="124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219"/>
              </a:lnSpc>
            </a:pPr>
            <a:r>
              <a:rPr lang="en-US" sz="7299">
                <a:solidFill>
                  <a:srgbClr val="000000"/>
                </a:solidFill>
                <a:latin typeface="Canva Sans Bold"/>
              </a:rPr>
              <a:t>Conclusion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43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530209"/>
            <a:ext cx="16230600" cy="81572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1. Artificial Intelligence (AI) and Machine Learning (ML) in cybersecurity: AI and ML are increasingly being used to detect and respond to cyber threa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more effectively and efficiently.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2. Internet of Things (IoT) security: With the proliferation of IoT devices, ensuring their security will be crucial to prevent large-scale cyber attacks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leveraging these interconnected devices.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3. Cloud security: As more organizations adopt cloud services, securing cloud environments against data breaches, insider threats, and other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vulnerabilities will be paramount.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4. Quantum cryptography: With the advent of quantum computing, traditional cryptographic methods may become vulnerable, necessitating the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development of quantum-resistant cryptographic techniques.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5. Zero-trust security model: Moving away from the traditional perimeter-based security approach, the zero-trust model assumes that no entity,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whether inside or outside the network, can be trusted, and access is strictly controlled and monitored.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6. Cybersecurity regulation and compliance: Governments and regulatory bodies are increasingly imposing stricter cybersecurity regulations to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protect data privacy and prevent cyber attacks, leading to a greater emphasis on compliance and risk management.</a:t>
            </a:r>
          </a:p>
          <a:p>
            <a:pPr algn="ctr">
              <a:lnSpc>
                <a:spcPts val="3106"/>
              </a:lnSpc>
            </a:pPr>
            <a:r>
              <a:rPr lang="en-US" sz="2218">
                <a:solidFill>
                  <a:srgbClr val="FFFFFF"/>
                </a:solidFill>
                <a:latin typeface="Canva Sans"/>
              </a:rPr>
              <a:t>Overall, the future of cybersecurity will involve a multi-faceted approach that combines technological innovation, regulatory compliance, and a</a:t>
            </a:r>
          </a:p>
          <a:p>
            <a:pPr algn="ctr">
              <a:lnSpc>
                <a:spcPts val="3106"/>
              </a:lnSpc>
            </a:pPr>
            <a:endParaRPr lang="en-US" sz="2218">
              <a:solidFill>
                <a:srgbClr val="FFFFFF"/>
              </a:solidFill>
              <a:latin typeface="Canva Sans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5900671" y="-133350"/>
            <a:ext cx="5787466" cy="119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99"/>
              </a:lnSpc>
            </a:pPr>
            <a:r>
              <a:rPr lang="en-US" sz="6999">
                <a:solidFill>
                  <a:srgbClr val="FFFFFF"/>
                </a:solidFill>
                <a:latin typeface="Canva Sans Bold"/>
              </a:rPr>
              <a:t>Future Scope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1188</Words>
  <Application>Microsoft Office PowerPoint</Application>
  <PresentationFormat>Custom</PresentationFormat>
  <Paragraphs>106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Canva Sans Bold Italics</vt:lpstr>
      <vt:lpstr>Lumios Brush</vt:lpstr>
      <vt:lpstr>Arial</vt:lpstr>
      <vt:lpstr>Canva Sans</vt:lpstr>
      <vt:lpstr>Canva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Beige Vintage Scrapbook Project Presentation</dc:title>
  <cp:lastModifiedBy>ELCOT</cp:lastModifiedBy>
  <cp:revision>2</cp:revision>
  <dcterms:created xsi:type="dcterms:W3CDTF">2006-08-16T00:00:00Z</dcterms:created>
  <dcterms:modified xsi:type="dcterms:W3CDTF">2024-04-05T13:59:28Z</dcterms:modified>
  <dc:identifier>DAGBifYcKcg</dc:identifier>
</cp:coreProperties>
</file>

<file path=docProps/thumbnail.jpeg>
</file>